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DM Sans" pitchFamily="2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Oswald" panose="00000500000000000000" pitchFamily="2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IVMd8xwLqXrRjRGA8Feg47KLI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48f16b229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g3148f16b22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f1910d6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2ff1910d6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f1b2a19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g2ff1b2a19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f1910d69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g2ff1910d69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74" b="-388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 extrusionOk="0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 extrusionOk="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1655700" y="4459374"/>
            <a:ext cx="10594111" cy="3739083"/>
            <a:chOff x="0" y="-19050"/>
            <a:chExt cx="1895495" cy="831850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1895495" cy="812800"/>
            </a:xfrm>
            <a:custGeom>
              <a:avLst/>
              <a:gdLst/>
              <a:ahLst/>
              <a:cxnLst/>
              <a:rect l="l" t="t" r="r" b="b"/>
              <a:pathLst>
                <a:path w="1895495" h="812800" extrusionOk="0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-19050"/>
              <a:ext cx="1895495" cy="83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 txBox="1"/>
          <p:nvPr/>
        </p:nvSpPr>
        <p:spPr>
          <a:xfrm>
            <a:off x="1523505" y="4758377"/>
            <a:ext cx="108585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13900" b="1" dirty="0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ETHICS</a:t>
            </a:r>
            <a:endParaRPr sz="13900" b="1" i="0" u="none" strike="noStrike" cap="none" dirty="0">
              <a:solidFill>
                <a:srgbClr val="231F2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76921" y="8838353"/>
            <a:ext cx="128487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3"/>
              <a:buFont typeface="Arial"/>
              <a:buNone/>
            </a:pPr>
            <a:r>
              <a:rPr lang="en-US" sz="2653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TESSA LANZEL, PAIGE SCHNEIDER, MOLLY ROONEY, MAY EDEL, ELICIA BARANOWSKI, ALEXANDRA RAUER, JOSHUA STEVEN CHIANG </a:t>
            </a:r>
            <a:endParaRPr sz="2653" b="1" i="0" u="none" strike="noStrike" cap="none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876921" y="3992563"/>
            <a:ext cx="128487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3"/>
              <a:buFont typeface="Arial"/>
              <a:buNone/>
            </a:pPr>
            <a:r>
              <a:rPr lang="en-US" sz="2653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SDMAY25-10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0387200" y="0"/>
            <a:ext cx="79008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379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3"/>
              <a:buFont typeface="Arial"/>
              <a:buNone/>
            </a:pPr>
            <a:r>
              <a:rPr lang="en-US" sz="2653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ADVISOR: MATTHEW POST</a:t>
            </a:r>
            <a:endParaRPr sz="2653" b="1" i="0" u="none" strike="noStrike" cap="none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79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3"/>
              <a:buFont typeface="Arial"/>
              <a:buNone/>
            </a:pPr>
            <a:r>
              <a:rPr lang="en-US" sz="2653" b="1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CLIENT: TRUEFORCE TECHNOLOGIES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50500" y="1219075"/>
            <a:ext cx="3932026" cy="393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 rot="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74" b="-388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3"/>
          <p:cNvGrpSpPr/>
          <p:nvPr/>
        </p:nvGrpSpPr>
        <p:grpSpPr>
          <a:xfrm>
            <a:off x="13662994" y="265144"/>
            <a:ext cx="4296549" cy="9642576"/>
            <a:chOff x="0" y="-19050"/>
            <a:chExt cx="1131601" cy="2539609"/>
          </a:xfrm>
        </p:grpSpPr>
        <p:sp>
          <p:nvSpPr>
            <p:cNvPr id="101" name="Google Shape;101;p3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 extrusionOk="0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>
            <a:off x="2142191" y="6982358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 extrusionOk="0">
                <a:moveTo>
                  <a:pt x="0" y="0"/>
                </a:moveTo>
                <a:lnTo>
                  <a:pt x="9752965" y="0"/>
                </a:lnTo>
                <a:lnTo>
                  <a:pt x="9752965" y="1032848"/>
                </a:lnTo>
                <a:lnTo>
                  <a:pt x="0" y="10328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8647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10758785" y="1049603"/>
            <a:ext cx="6176060" cy="8208697"/>
          </a:xfrm>
          <a:custGeom>
            <a:avLst/>
            <a:gdLst/>
            <a:ahLst/>
            <a:cxnLst/>
            <a:rect l="l" t="t" r="r" b="b"/>
            <a:pathLst>
              <a:path w="6176060" h="8208697" extrusionOk="0">
                <a:moveTo>
                  <a:pt x="0" y="0"/>
                </a:moveTo>
                <a:lnTo>
                  <a:pt x="6176060" y="0"/>
                </a:lnTo>
                <a:lnTo>
                  <a:pt x="6176060" y="8208697"/>
                </a:lnTo>
                <a:lnTo>
                  <a:pt x="0" y="82086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3131" b="-2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2142191" y="3793846"/>
            <a:ext cx="9610044" cy="3489588"/>
            <a:chOff x="0" y="-19050"/>
            <a:chExt cx="3682024" cy="1337012"/>
          </a:xfrm>
        </p:grpSpPr>
        <p:sp>
          <p:nvSpPr>
            <p:cNvPr id="106" name="Google Shape;106;p3"/>
            <p:cNvSpPr/>
            <p:nvPr/>
          </p:nvSpPr>
          <p:spPr>
            <a:xfrm>
              <a:off x="0" y="0"/>
              <a:ext cx="3682024" cy="1317962"/>
            </a:xfrm>
            <a:custGeom>
              <a:avLst/>
              <a:gdLst/>
              <a:ahLst/>
              <a:cxnLst/>
              <a:rect l="l" t="t" r="r" b="b"/>
              <a:pathLst>
                <a:path w="3682024" h="1317962" extrusionOk="0">
                  <a:moveTo>
                    <a:pt x="0" y="0"/>
                  </a:moveTo>
                  <a:lnTo>
                    <a:pt x="3682024" y="0"/>
                  </a:lnTo>
                  <a:lnTo>
                    <a:pt x="3682024" y="1317962"/>
                  </a:lnTo>
                  <a:lnTo>
                    <a:pt x="0" y="131796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0" y="-19050"/>
              <a:ext cx="3682024" cy="1337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3"/>
          <p:cNvSpPr/>
          <p:nvPr/>
        </p:nvSpPr>
        <p:spPr>
          <a:xfrm>
            <a:off x="-2779578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 extrusionOk="0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2142191" y="4709069"/>
            <a:ext cx="1488692" cy="1269449"/>
          </a:xfrm>
          <a:custGeom>
            <a:avLst/>
            <a:gdLst/>
            <a:ahLst/>
            <a:cxnLst/>
            <a:rect l="l" t="t" r="r" b="b"/>
            <a:pathLst>
              <a:path w="1488692" h="1269449" extrusionOk="0">
                <a:moveTo>
                  <a:pt x="0" y="0"/>
                </a:moveTo>
                <a:lnTo>
                  <a:pt x="1488693" y="0"/>
                </a:lnTo>
                <a:lnTo>
                  <a:pt x="1488693" y="1269449"/>
                </a:lnTo>
                <a:lnTo>
                  <a:pt x="0" y="12694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892333" y="4119184"/>
            <a:ext cx="7705500" cy="29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5600" marR="0" lvl="1" indent="-257800" algn="l" rtl="0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lang="en-US" sz="2388" b="0" i="0" u="none" strike="noStrike" cap="non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Unknown knowledge for what weights will improve strength without injuring 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5600" marR="0" lvl="1" indent="-257800" algn="l" rtl="0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lang="en-US" sz="2388" b="0" i="0" u="none" strike="noStrike" cap="non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data is not transferable across devices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5600" marR="0" lvl="1" indent="-257800" algn="l" rtl="0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lang="en-US" sz="2388" b="0" i="0" u="none" strike="noStrike" cap="non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security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5600" marR="0" lvl="1" indent="-257800" algn="l" rtl="0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lang="en-US" sz="2388" b="0" i="0" u="none" strike="noStrike" cap="non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Application is full of bugs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5600" marR="0" lvl="1" indent="-257800" algn="l" rtl="0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lang="en-US" sz="2388" b="0" i="0" u="none" strike="noStrike" cap="non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Availability to users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142191" y="888605"/>
            <a:ext cx="7416900" cy="1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lang="en-US" sz="9981" b="1" i="0" u="none" strike="noStrike" cap="none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PROBLEM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/>
          <p:nvPr/>
        </p:nvSpPr>
        <p:spPr>
          <a:xfrm rot="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74" b="-388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13662994" y="265144"/>
            <a:ext cx="4296549" cy="9642576"/>
            <a:chOff x="0" y="-19050"/>
            <a:chExt cx="1131601" cy="2539609"/>
          </a:xfrm>
        </p:grpSpPr>
        <p:sp>
          <p:nvSpPr>
            <p:cNvPr id="118" name="Google Shape;118;p2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 extrusionOk="0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2"/>
          <p:cNvSpPr/>
          <p:nvPr/>
        </p:nvSpPr>
        <p:spPr>
          <a:xfrm>
            <a:off x="2142191" y="4828880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 extrusionOk="0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8647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0758785" y="1049603"/>
            <a:ext cx="6176060" cy="8208697"/>
          </a:xfrm>
          <a:custGeom>
            <a:avLst/>
            <a:gdLst/>
            <a:ahLst/>
            <a:cxnLst/>
            <a:rect l="l" t="t" r="r" b="b"/>
            <a:pathLst>
              <a:path w="6176060" h="8208697" extrusionOk="0">
                <a:moveTo>
                  <a:pt x="0" y="0"/>
                </a:moveTo>
                <a:lnTo>
                  <a:pt x="6176060" y="0"/>
                </a:lnTo>
                <a:lnTo>
                  <a:pt x="6176060" y="8208697"/>
                </a:lnTo>
                <a:lnTo>
                  <a:pt x="0" y="82086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3131" b="-2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/>
          <p:cNvGrpSpPr/>
          <p:nvPr/>
        </p:nvGrpSpPr>
        <p:grpSpPr>
          <a:xfrm>
            <a:off x="2142191" y="3346585"/>
            <a:ext cx="9610044" cy="1998718"/>
            <a:chOff x="0" y="-19050"/>
            <a:chExt cx="3682024" cy="765796"/>
          </a:xfrm>
        </p:grpSpPr>
        <p:sp>
          <p:nvSpPr>
            <p:cNvPr id="123" name="Google Shape;123;p2"/>
            <p:cNvSpPr/>
            <p:nvPr/>
          </p:nvSpPr>
          <p:spPr>
            <a:xfrm>
              <a:off x="0" y="0"/>
              <a:ext cx="3682024" cy="746746"/>
            </a:xfrm>
            <a:custGeom>
              <a:avLst/>
              <a:gdLst/>
              <a:ahLst/>
              <a:cxnLst/>
              <a:rect l="l" t="t" r="r" b="b"/>
              <a:pathLst>
                <a:path w="3682024" h="746746" extrusionOk="0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2"/>
          <p:cNvSpPr/>
          <p:nvPr/>
        </p:nvSpPr>
        <p:spPr>
          <a:xfrm>
            <a:off x="2474235" y="3673321"/>
            <a:ext cx="1156649" cy="1173721"/>
          </a:xfrm>
          <a:custGeom>
            <a:avLst/>
            <a:gdLst/>
            <a:ahLst/>
            <a:cxnLst/>
            <a:rect l="l" t="t" r="r" b="b"/>
            <a:pathLst>
              <a:path w="1156649" h="1173721" extrusionOk="0">
                <a:moveTo>
                  <a:pt x="0" y="0"/>
                </a:moveTo>
                <a:lnTo>
                  <a:pt x="1156649" y="0"/>
                </a:lnTo>
                <a:lnTo>
                  <a:pt x="1156649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2142191" y="7210022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 extrusionOk="0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8647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2"/>
          <p:cNvGrpSpPr/>
          <p:nvPr/>
        </p:nvGrpSpPr>
        <p:grpSpPr>
          <a:xfrm>
            <a:off x="2142191" y="5727727"/>
            <a:ext cx="9610044" cy="1998718"/>
            <a:chOff x="0" y="-19050"/>
            <a:chExt cx="3682024" cy="765796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3682024" cy="746746"/>
            </a:xfrm>
            <a:custGeom>
              <a:avLst/>
              <a:gdLst/>
              <a:ahLst/>
              <a:cxnLst/>
              <a:rect l="l" t="t" r="r" b="b"/>
              <a:pathLst>
                <a:path w="3682024" h="746746" extrusionOk="0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-2779578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 extrusionOk="0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2246682" y="6213316"/>
            <a:ext cx="1384202" cy="1077261"/>
          </a:xfrm>
          <a:custGeom>
            <a:avLst/>
            <a:gdLst/>
            <a:ahLst/>
            <a:cxnLst/>
            <a:rect l="l" t="t" r="r" b="b"/>
            <a:pathLst>
              <a:path w="1384202" h="1077261" extrusionOk="0">
                <a:moveTo>
                  <a:pt x="0" y="0"/>
                </a:moveTo>
                <a:lnTo>
                  <a:pt x="1384202" y="0"/>
                </a:lnTo>
                <a:lnTo>
                  <a:pt x="1384202" y="1077261"/>
                </a:lnTo>
                <a:lnTo>
                  <a:pt x="0" y="1077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3908899" y="6116936"/>
            <a:ext cx="7132200" cy="1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Arial"/>
              <a:buNone/>
            </a:pPr>
            <a:r>
              <a:rPr lang="en-US" sz="2210" b="0" i="0" u="none" strike="noStrike" cap="non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Apps will connect to existing firmware and database to display and store user’s force output for each lift and metrics over a period of time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2142191" y="888605"/>
            <a:ext cx="7416941" cy="168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lang="en-US" sz="9981" b="1" i="0" u="none" strike="noStrike" cap="none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3908899" y="3896870"/>
            <a:ext cx="7132200" cy="1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Arial"/>
              <a:buNone/>
            </a:pPr>
            <a:r>
              <a:rPr lang="en-US" sz="2210" b="0" i="0" u="none" strike="noStrike" cap="non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a mobile application for both Google Play Store and Apple App store using their native language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Arial"/>
              <a:buNone/>
            </a:pPr>
            <a:endParaRPr sz="2210" b="0" i="0" u="none" strike="noStrike" cap="none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48f16b229_1_3"/>
          <p:cNvSpPr/>
          <p:nvPr/>
        </p:nvSpPr>
        <p:spPr>
          <a:xfrm rot="7655163">
            <a:off x="-4012596" y="6353708"/>
            <a:ext cx="7629890" cy="7829178"/>
          </a:xfrm>
          <a:custGeom>
            <a:avLst/>
            <a:gdLst/>
            <a:ahLst/>
            <a:cxnLst/>
            <a:rect l="l" t="t" r="r" b="b"/>
            <a:pathLst>
              <a:path w="7629294" h="7828566" extrusionOk="0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148f16b229_1_3"/>
          <p:cNvSpPr/>
          <p:nvPr/>
        </p:nvSpPr>
        <p:spPr>
          <a:xfrm rot="2014247">
            <a:off x="12247015" y="-1009581"/>
            <a:ext cx="10740389" cy="2685098"/>
          </a:xfrm>
          <a:custGeom>
            <a:avLst/>
            <a:gdLst/>
            <a:ahLst/>
            <a:cxnLst/>
            <a:rect l="l" t="t" r="r" b="b"/>
            <a:pathLst>
              <a:path w="10749463" h="2687366" extrusionOk="0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3148f16b229_1_3"/>
          <p:cNvSpPr txBox="1"/>
          <p:nvPr/>
        </p:nvSpPr>
        <p:spPr>
          <a:xfrm>
            <a:off x="1217775" y="1037000"/>
            <a:ext cx="12063300" cy="1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lang="en-US" sz="9981" b="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IDEALS (good)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148f16b229_1_3"/>
          <p:cNvSpPr txBox="1"/>
          <p:nvPr/>
        </p:nvSpPr>
        <p:spPr>
          <a:xfrm>
            <a:off x="4472000" y="7294025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22279" marR="0" lvl="1" indent="-346838" algn="ctr" rtl="0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148f16b229_1_3"/>
          <p:cNvSpPr txBox="1"/>
          <p:nvPr/>
        </p:nvSpPr>
        <p:spPr>
          <a:xfrm>
            <a:off x="4472000" y="7508107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22279" marR="0" lvl="1" indent="-346838" algn="ctr" rtl="0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148f16b229_1_3"/>
          <p:cNvSpPr txBox="1"/>
          <p:nvPr/>
        </p:nvSpPr>
        <p:spPr>
          <a:xfrm>
            <a:off x="1991100" y="2893950"/>
            <a:ext cx="11869200" cy="5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Honesty</a:t>
            </a:r>
            <a:endParaRPr sz="34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-41846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90"/>
              <a:buFont typeface="Times New Roman"/>
              <a:buChar char="●"/>
            </a:pPr>
            <a:r>
              <a:rPr lang="en-US" sz="29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 has no understanding of software development</a:t>
            </a:r>
            <a:endParaRPr sz="29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-41592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50"/>
              <a:buFont typeface="Times New Roman"/>
              <a:buChar char="●"/>
            </a:pPr>
            <a:r>
              <a:rPr lang="en-US" sz="29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visuals and generalized terminology to explain things </a:t>
            </a:r>
            <a:endParaRPr sz="29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-41592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50"/>
              <a:buFont typeface="Times New Roman"/>
              <a:buChar char="●"/>
            </a:pPr>
            <a:r>
              <a:rPr lang="en-US" sz="29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athletic examples to ask questions about functionalities</a:t>
            </a:r>
            <a:endParaRPr sz="29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-41592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50"/>
              <a:buFont typeface="Times New Roman"/>
              <a:buChar char="●"/>
            </a:pPr>
            <a:r>
              <a:rPr lang="en-US" sz="29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client access to relevant documents</a:t>
            </a:r>
            <a:endParaRPr sz="29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-41592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50"/>
              <a:buFont typeface="Times New Roman"/>
              <a:buChar char="●"/>
            </a:pPr>
            <a:r>
              <a:rPr lang="en-US" sz="29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Allows better client understanding to receive most appropriate responses</a:t>
            </a:r>
            <a:endParaRPr sz="29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-41592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50"/>
              <a:buFont typeface="Times New Roman"/>
              <a:buChar char="●"/>
            </a:pPr>
            <a:r>
              <a:rPr lang="en-US" sz="29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Allows truthful representation of our work that wasn’t modified specifically for the client</a:t>
            </a:r>
            <a:endParaRPr sz="29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g3148f16b229_1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13860300" y="5428825"/>
            <a:ext cx="3394200" cy="40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f1910d697_0_10"/>
          <p:cNvSpPr/>
          <p:nvPr/>
        </p:nvSpPr>
        <p:spPr>
          <a:xfrm rot="7655163">
            <a:off x="-4012596" y="6353708"/>
            <a:ext cx="7629890" cy="7829178"/>
          </a:xfrm>
          <a:custGeom>
            <a:avLst/>
            <a:gdLst/>
            <a:ahLst/>
            <a:cxnLst/>
            <a:rect l="l" t="t" r="r" b="b"/>
            <a:pathLst>
              <a:path w="7629294" h="7828566" extrusionOk="0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ff1910d697_0_10"/>
          <p:cNvSpPr/>
          <p:nvPr/>
        </p:nvSpPr>
        <p:spPr>
          <a:xfrm rot="2014247">
            <a:off x="12247015" y="-1009581"/>
            <a:ext cx="10740389" cy="2685098"/>
          </a:xfrm>
          <a:custGeom>
            <a:avLst/>
            <a:gdLst/>
            <a:ahLst/>
            <a:cxnLst/>
            <a:rect l="l" t="t" r="r" b="b"/>
            <a:pathLst>
              <a:path w="10749463" h="2687366" extrusionOk="0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ff1910d697_0_10"/>
          <p:cNvSpPr txBox="1"/>
          <p:nvPr/>
        </p:nvSpPr>
        <p:spPr>
          <a:xfrm>
            <a:off x="1217775" y="1037000"/>
            <a:ext cx="12063300" cy="1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lang="en-US" sz="9981" b="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IDEALS (bad)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ff1910d697_0_10"/>
          <p:cNvSpPr txBox="1"/>
          <p:nvPr/>
        </p:nvSpPr>
        <p:spPr>
          <a:xfrm>
            <a:off x="4472000" y="7294025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22279" marR="0" lvl="1" indent="-346838" algn="ctr" rtl="0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ff1910d697_0_10"/>
          <p:cNvSpPr txBox="1"/>
          <p:nvPr/>
        </p:nvSpPr>
        <p:spPr>
          <a:xfrm>
            <a:off x="4472000" y="7508107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22279" marR="0" lvl="1" indent="-346838" algn="ctr" rtl="0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ff1910d697_0_10"/>
          <p:cNvSpPr txBox="1"/>
          <p:nvPr/>
        </p:nvSpPr>
        <p:spPr>
          <a:xfrm>
            <a:off x="1217775" y="3054625"/>
            <a:ext cx="108579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endParaRPr sz="2600" b="0" i="0" u="none" strike="noStrike" cap="none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g2ff1910d697_0_10"/>
          <p:cNvSpPr txBox="1"/>
          <p:nvPr/>
        </p:nvSpPr>
        <p:spPr>
          <a:xfrm>
            <a:off x="2103250" y="3054625"/>
            <a:ext cx="13375200" cy="83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Competence - Timeliness </a:t>
            </a:r>
            <a:endParaRPr sz="34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-41846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90"/>
              <a:buFont typeface="Times New Roman"/>
              <a:buChar char="●"/>
            </a:pPr>
            <a:r>
              <a:rPr lang="en-US" sz="29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to the point of our project that we had estimated to be at (timeliness)</a:t>
            </a:r>
            <a:endParaRPr sz="29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-41846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90"/>
              <a:buFont typeface="Times New Roman"/>
              <a:buChar char="●"/>
            </a:pPr>
            <a:r>
              <a:rPr lang="en-US" sz="29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Unexpected delays not factored into our original estimation for work completion</a:t>
            </a:r>
            <a:endParaRPr sz="29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-41846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90"/>
              <a:buFont typeface="Times New Roman"/>
              <a:buChar char="●"/>
            </a:pPr>
            <a:r>
              <a:rPr lang="en-US" sz="29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Still delivering high quality work, just not at the rate expected </a:t>
            </a:r>
            <a:endParaRPr sz="29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Approach </a:t>
            </a:r>
            <a:endParaRPr sz="34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41846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90"/>
              <a:buFont typeface="Times New Roman"/>
              <a:buChar char="●"/>
            </a:pPr>
            <a:r>
              <a:rPr lang="en-US" sz="29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delegation among tasks to be completed </a:t>
            </a:r>
            <a:endParaRPr sz="29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41846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90"/>
              <a:buFont typeface="Times New Roman"/>
              <a:buChar char="●"/>
            </a:pPr>
            <a:r>
              <a:rPr lang="en-US" sz="29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Planning for road bumps in development</a:t>
            </a:r>
            <a:endParaRPr sz="29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endParaRPr sz="2290" b="0" i="0" u="none" strike="noStrike" cap="none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g2ff1910d697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81075" y="5642900"/>
            <a:ext cx="3394200" cy="40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f1b2a192c_0_0"/>
          <p:cNvSpPr/>
          <p:nvPr/>
        </p:nvSpPr>
        <p:spPr>
          <a:xfrm rot="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69" b="-3886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ff1b2a192c_0_0"/>
          <p:cNvSpPr/>
          <p:nvPr/>
        </p:nvSpPr>
        <p:spPr>
          <a:xfrm rot="3409566">
            <a:off x="12198325" y="1121791"/>
            <a:ext cx="12478917" cy="5354590"/>
          </a:xfrm>
          <a:custGeom>
            <a:avLst/>
            <a:gdLst/>
            <a:ahLst/>
            <a:cxnLst/>
            <a:rect l="l" t="t" r="r" b="b"/>
            <a:pathLst>
              <a:path w="12471670" h="5351480" extrusionOk="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ff1b2a192c_0_0"/>
          <p:cNvSpPr txBox="1"/>
          <p:nvPr/>
        </p:nvSpPr>
        <p:spPr>
          <a:xfrm>
            <a:off x="1217775" y="2883800"/>
            <a:ext cx="7465200" cy="6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Benefince</a:t>
            </a:r>
            <a:endParaRPr sz="48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41846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90"/>
              <a:buFont typeface="Times New Roman"/>
              <a:buChar char="●"/>
            </a:pPr>
            <a:r>
              <a:rPr lang="en-US" sz="29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Producing Desirable Outcome</a:t>
            </a:r>
            <a:endParaRPr sz="25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418464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90"/>
              <a:buFont typeface="Times New Roman"/>
              <a:buChar char="○"/>
            </a:pPr>
            <a:r>
              <a:rPr lang="en-US" sz="25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Providing an application that athletes and coaches want to use and enjoy using</a:t>
            </a:r>
            <a:endParaRPr sz="25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Nonmaleficence</a:t>
            </a:r>
            <a:endParaRPr sz="48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41846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90"/>
              <a:buFont typeface="Times New Roman"/>
              <a:buChar char="●"/>
            </a:pPr>
            <a:r>
              <a:rPr lang="en-US" sz="29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Preventing User Injury </a:t>
            </a:r>
            <a:endParaRPr sz="25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418464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90"/>
              <a:buFont typeface="Times New Roman"/>
              <a:buChar char="○"/>
            </a:pPr>
            <a:r>
              <a:rPr lang="en-US" sz="25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an application that helps prevent injury for the users</a:t>
            </a:r>
            <a:endParaRPr sz="2600" b="0" i="0" u="none" strike="noStrike" cap="none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endParaRPr sz="2600" b="0" i="0" u="none" strike="noStrike" cap="none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endParaRPr sz="2600" b="0" i="0" u="none" strike="noStrike" cap="none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g2ff1b2a192c_0_0"/>
          <p:cNvSpPr txBox="1"/>
          <p:nvPr/>
        </p:nvSpPr>
        <p:spPr>
          <a:xfrm>
            <a:off x="1217775" y="1037000"/>
            <a:ext cx="13993800" cy="1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lang="en-US" sz="9981" b="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FOUR PRINCIPLES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ff1b2a192c_0_0"/>
          <p:cNvSpPr txBox="1"/>
          <p:nvPr/>
        </p:nvSpPr>
        <p:spPr>
          <a:xfrm>
            <a:off x="8683075" y="2883800"/>
            <a:ext cx="7954500" cy="6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 for Autonomy</a:t>
            </a:r>
            <a:endParaRPr sz="48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41846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90"/>
              <a:buFont typeface="Times New Roman"/>
              <a:buChar char="●"/>
            </a:pPr>
            <a:r>
              <a:rPr lang="en-US" sz="29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Supporting One’s Control Over One’s Life</a:t>
            </a:r>
            <a:endParaRPr sz="25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9052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550"/>
              <a:buFont typeface="Times New Roman"/>
              <a:buChar char="○"/>
            </a:pPr>
            <a:r>
              <a:rPr lang="en-US" sz="25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an application that is available for many types of exercises to allow user choice</a:t>
            </a:r>
            <a:endParaRPr sz="25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231F20"/>
                </a:solidFill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Justice</a:t>
            </a:r>
            <a:endParaRPr sz="4800">
              <a:solidFill>
                <a:srgbClr val="231F20"/>
              </a:solidFill>
              <a:highlight>
                <a:srgbClr val="F9CB9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41846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90"/>
              <a:buFont typeface="Times New Roman"/>
              <a:buChar char="●"/>
            </a:pPr>
            <a:r>
              <a:rPr lang="en-US" sz="29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Promoting Fair Outcomes for Others</a:t>
            </a:r>
            <a:endParaRPr sz="25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90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Times New Roman"/>
              <a:buChar char="○"/>
            </a:pPr>
            <a:r>
              <a:rPr lang="en-US" sz="25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5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roviding an application that has accurate results and data readings</a:t>
            </a:r>
            <a:endParaRPr sz="2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g2ff1b2a192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42025" y="478850"/>
            <a:ext cx="3560575" cy="20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ff1910d697_0_20"/>
          <p:cNvSpPr/>
          <p:nvPr/>
        </p:nvSpPr>
        <p:spPr>
          <a:xfrm rot="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69" b="-3886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ff1910d697_0_20"/>
          <p:cNvSpPr/>
          <p:nvPr/>
        </p:nvSpPr>
        <p:spPr>
          <a:xfrm rot="3409566">
            <a:off x="12045924" y="1121791"/>
            <a:ext cx="12478917" cy="5354590"/>
          </a:xfrm>
          <a:custGeom>
            <a:avLst/>
            <a:gdLst/>
            <a:ahLst/>
            <a:cxnLst/>
            <a:rect l="l" t="t" r="r" b="b"/>
            <a:pathLst>
              <a:path w="12471670" h="5351480" extrusionOk="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ff1910d697_0_20"/>
          <p:cNvSpPr txBox="1"/>
          <p:nvPr/>
        </p:nvSpPr>
        <p:spPr>
          <a:xfrm>
            <a:off x="1198125" y="634700"/>
            <a:ext cx="16393800" cy="1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lang="en-US" sz="9981" b="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POTENTIAL ISSUES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ff1910d697_0_20"/>
          <p:cNvSpPr txBox="1"/>
          <p:nvPr/>
        </p:nvSpPr>
        <p:spPr>
          <a:xfrm>
            <a:off x="1198125" y="2804175"/>
            <a:ext cx="15202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Confidentiality</a:t>
            </a:r>
            <a:endParaRPr sz="29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-4159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50"/>
              <a:buFont typeface="Times New Roman"/>
              <a:buChar char="●"/>
            </a:pPr>
            <a:r>
              <a:rPr lang="en-US" sz="29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Defining the permission hierarchy for different types of users</a:t>
            </a:r>
            <a:endParaRPr sz="29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-4159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50"/>
              <a:buFont typeface="Times New Roman"/>
              <a:buChar char="●"/>
            </a:pPr>
            <a:r>
              <a:rPr lang="en-US" sz="29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Ensuring users can only access data or perform actions they are authorized to</a:t>
            </a:r>
            <a:endParaRPr sz="29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-4159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50"/>
              <a:buFont typeface="Times New Roman"/>
              <a:buChar char="●"/>
            </a:pPr>
            <a:r>
              <a:rPr lang="en-US" sz="29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Users having transparency for who can see their data</a:t>
            </a:r>
            <a:endParaRPr sz="29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Conflict of Interest</a:t>
            </a:r>
            <a:endParaRPr sz="29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-4159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950"/>
              <a:buFont typeface="Times New Roman"/>
              <a:buChar char="●"/>
            </a:pPr>
            <a:r>
              <a:rPr lang="en-US" sz="295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 selling the product to the an institution they work at, or competing institutions </a:t>
            </a:r>
            <a:endParaRPr sz="29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/>
          <p:nvPr/>
        </p:nvSpPr>
        <p:spPr>
          <a:xfrm rot="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74" b="-388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 extrusionOk="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3"/>
          <p:cNvSpPr/>
          <p:nvPr/>
        </p:nvSpPr>
        <p:spPr>
          <a:xfrm>
            <a:off x="13218592" y="8257041"/>
            <a:ext cx="4876482" cy="516424"/>
          </a:xfrm>
          <a:custGeom>
            <a:avLst/>
            <a:gdLst/>
            <a:ahLst/>
            <a:cxnLst/>
            <a:rect l="l" t="t" r="r" b="b"/>
            <a:pathLst>
              <a:path w="4876482" h="516424" extrusionOk="0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8647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3"/>
          <p:cNvSpPr/>
          <p:nvPr/>
        </p:nvSpPr>
        <p:spPr>
          <a:xfrm rot="3409566">
            <a:off x="-5107435" y="9955373"/>
            <a:ext cx="12478917" cy="5354590"/>
          </a:xfrm>
          <a:custGeom>
            <a:avLst/>
            <a:gdLst/>
            <a:ahLst/>
            <a:cxnLst/>
            <a:rect l="l" t="t" r="r" b="b"/>
            <a:pathLst>
              <a:path w="12471670" h="5351480" extrusionOk="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3"/>
          <p:cNvSpPr txBox="1"/>
          <p:nvPr/>
        </p:nvSpPr>
        <p:spPr>
          <a:xfrm>
            <a:off x="2191002" y="1162050"/>
            <a:ext cx="8300700" cy="13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31"/>
              <a:buFont typeface="Arial"/>
              <a:buNone/>
            </a:pPr>
            <a:r>
              <a:rPr lang="en-US" sz="9431" b="1" i="0" u="none" strike="noStrike" cap="none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CONCLUSIONS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3"/>
          <p:cNvSpPr txBox="1"/>
          <p:nvPr/>
        </p:nvSpPr>
        <p:spPr>
          <a:xfrm>
            <a:off x="1950025" y="3059750"/>
            <a:ext cx="11307300" cy="6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1592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Times New Roman"/>
              <a:buChar char="●"/>
            </a:pPr>
            <a:r>
              <a:rPr lang="en-US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Prioritized clear communication with a non-ethical client using visuals and relatable examples. </a:t>
            </a:r>
            <a:endParaRPr sz="2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592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Times New Roman"/>
              <a:buChar char="●"/>
            </a:pPr>
            <a:r>
              <a:rPr lang="en-US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Faced challenges with timelines delays </a:t>
            </a:r>
            <a:endParaRPr sz="2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1592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Times New Roman"/>
              <a:buChar char="○"/>
            </a:pPr>
            <a:r>
              <a:rPr lang="en-US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to improve task delegation and timeline planning</a:t>
            </a:r>
            <a:endParaRPr sz="2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592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Times New Roman"/>
              <a:buChar char="●"/>
            </a:pPr>
            <a:r>
              <a:rPr lang="en-US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Aligned with ethical principles</a:t>
            </a:r>
            <a:endParaRPr sz="2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1592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Times New Roman"/>
              <a:buChar char="○"/>
            </a:pPr>
            <a:r>
              <a:rPr lang="en-US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Beneficence: Designed a useful, enjoyable tool for athletes</a:t>
            </a:r>
            <a:endParaRPr sz="2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1592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Times New Roman"/>
              <a:buChar char="○"/>
            </a:pPr>
            <a:r>
              <a:rPr lang="en-US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Nonmaleficence: Focused on user safety to prevent injuries</a:t>
            </a:r>
            <a:endParaRPr sz="2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15925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Times New Roman"/>
              <a:buChar char="○"/>
            </a:pPr>
            <a:r>
              <a:rPr lang="en-US" sz="2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Confidentiality: Ensured proper data security and user permission</a:t>
            </a:r>
            <a:endParaRPr sz="2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037463" y="3059750"/>
            <a:ext cx="5238750" cy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/>
          <p:nvPr/>
        </p:nvSpPr>
        <p:spPr>
          <a:xfrm rot="10800000">
            <a:off x="0" y="-1524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74" b="-388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4"/>
          <p:cNvSpPr/>
          <p:nvPr/>
        </p:nvSpPr>
        <p:spPr>
          <a:xfrm rot="-10580377">
            <a:off x="9407140" y="-9309963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 extrusionOk="0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 extrusionOk="0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1495472" y="2144104"/>
            <a:ext cx="8097687" cy="159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31"/>
              <a:buFont typeface="Arial"/>
              <a:buNone/>
            </a:pPr>
            <a:r>
              <a:rPr lang="en-US" sz="9431" b="1" i="0" u="none" strike="noStrike" cap="none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QUESTIONS?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Custom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DM Sans</vt:lpstr>
      <vt:lpstr>Montserrat</vt:lpstr>
      <vt:lpstr>Times New Roman</vt:lpstr>
      <vt:lpstr>Oswald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Lanzel, Tessa F</cp:lastModifiedBy>
  <cp:revision>1</cp:revision>
  <dcterms:created xsi:type="dcterms:W3CDTF">2006-08-16T00:00:00Z</dcterms:created>
  <dcterms:modified xsi:type="dcterms:W3CDTF">2024-11-13T20:20:34Z</dcterms:modified>
</cp:coreProperties>
</file>